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1a-zimmermannhamburg.de/index.html" TargetMode="External"/><Relationship Id="rId3" Type="http://schemas.openxmlformats.org/officeDocument/2006/relationships/hyperlink" Target="https://dream.1a-zimmermannhamburg.de/paket-ba9cdf7b855a4b14810fed7675e3d1fb/holzbau-im-berblick-wann-lohnt-sich-der-bau-mit-holz-und-welche-m-glic-50eb08b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Holzbau-Projekte verständlich erklärt: Vom Dachstuhl bis zur Holzfassade</a:t>
            </a:r>
          </a:p>
        </p:txBody>
      </p:sp>
      <p:sp>
        <p:nvSpPr>
          <p:cNvPr id="3" name="Content Placeholder 2"/>
          <p:cNvSpPr>
            <a:spLocks noGrp="1"/>
          </p:cNvSpPr>
          <p:nvPr>
            <p:ph idx="1"/>
          </p:nvPr>
        </p:nvSpPr>
        <p:spPr/>
        <p:txBody>
          <a:bodyPr/>
          <a:lstStyle/>
          <a:p>
            <a:r>
              <a:t>Holz ist ein bewährter Baustoff, dessen Einsatzmöglichkeiten von Dachstühlen über Fachwerkwände bis zu Holzrahmenkonstruktionen reichen. Dieser Leitfaden fasst grundlegendes Wissen zu Eigenschaften, Konstruktionsarten und Planungsaspekten zusammen, das für verschiedene Holzbauprojekte relevant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von Konstruktionsholz</a:t>
            </a:r>
          </a:p>
        </p:txBody>
      </p:sp>
      <p:sp>
        <p:nvSpPr>
          <p:cNvPr id="3" name="Content Placeholder 2"/>
          <p:cNvSpPr>
            <a:spLocks noGrp="1"/>
          </p:cNvSpPr>
          <p:nvPr>
            <p:ph idx="1"/>
          </p:nvPr>
        </p:nvSpPr>
        <p:spPr/>
        <p:txBody>
          <a:bodyPr/>
          <a:lstStyle/>
          <a:p>
            <a:pPr>
              <a:defRPr sz="1800"/>
            </a:pPr>
            <a:r>
              <a:t>Holz ist ein natürlicher Werkstoff mit festen und dynamischen Festigkeitswerten. Die Tragfähigkeit hängt von Holzart, Feuchtegehalt und Querschnitt ab. Technische Eigenschaften wie Druck-, Zug- und Biegefestigkeit sind genormt und werden für statische Berechnungen herangezogen. Konstruktionsholz wird typischerweise in Festigkeitsklassen eingestuft, die Maße für die Bemessung vorgeben. Durch die faserige Struktur ist Holz richtungsabhängig belastbar – Lasten entlang der Faser werden anders aufgenommen als quer dazu. Änderungen des Feuchtegehalts führen zu Quell- und Schwindverhalten, das bei Planung und Ausführung berücksichtigt werden muss. 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von Konstruktionsholz</a:t>
            </a:r>
          </a:p>
        </p:txBody>
      </p:sp>
      <p:sp>
        <p:nvSpPr>
          <p:cNvPr id="3" name="Content Placeholder 2"/>
          <p:cNvSpPr>
            <a:spLocks noGrp="1"/>
          </p:cNvSpPr>
          <p:nvPr>
            <p:ph idx="1"/>
          </p:nvPr>
        </p:nvSpPr>
        <p:spPr/>
        <p:txBody>
          <a:bodyPr/>
          <a:lstStyle/>
          <a:p>
            <a:pPr>
              <a:defRPr sz="1800"/>
            </a:pPr>
            <a:r>
              <a:t>ieser Zusammenhang beeinflusst auch die Wahl der Verbindungsmittel und die Ausbildung von Anschlüssen.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Werkplanung und Abbund</a:t>
            </a:r>
          </a:p>
        </p:txBody>
      </p:sp>
      <p:sp>
        <p:nvSpPr>
          <p:cNvPr id="3" name="Content Placeholder 2"/>
          <p:cNvSpPr>
            <a:spLocks noGrp="1"/>
          </p:cNvSpPr>
          <p:nvPr>
            <p:ph idx="1"/>
          </p:nvPr>
        </p:nvSpPr>
        <p:spPr/>
        <p:txBody>
          <a:bodyPr/>
          <a:lstStyle/>
          <a:p>
            <a:pPr>
              <a:defRPr sz="1800"/>
            </a:pPr>
            <a:r>
              <a:t>Bevor Holzbauteile gefertigt werden, müssen geometrische Formen, Querschnitte und Verbindungsdetails festgelegt sein. Die Werkplanung leitet sich aus dem statischen Nachweis ab und stellt sicher, dass jedes Bauteil eindeutig gefertigt werden kann. Abbund bezeichnet die gezielte Vorbereitung der Holzbauteile für ihre Verbindungen und die spätere Montage. Dazu gehören unter anderem die Ausarbeitung von Zapfungen, Ausklinkungen und Lochungen sowie die Zusammenstellung einer Holzliste mit allen erforderlichen Querschnitten und Mengen. Die Werkplanung muss auch Anschlüsse an andere Bauteile eindeutig darstellen. Änderungen an Bauteilen oder Anschl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Werkplanung und Abbund</a:t>
            </a:r>
          </a:p>
        </p:txBody>
      </p:sp>
      <p:sp>
        <p:nvSpPr>
          <p:cNvPr id="3" name="Content Placeholder 2"/>
          <p:cNvSpPr>
            <a:spLocks noGrp="1"/>
          </p:cNvSpPr>
          <p:nvPr>
            <p:ph idx="1"/>
          </p:nvPr>
        </p:nvSpPr>
        <p:spPr/>
        <p:txBody>
          <a:bodyPr/>
          <a:lstStyle/>
          <a:p>
            <a:pPr>
              <a:defRPr sz="1800"/>
            </a:pPr>
            <a:r>
              <a:t>üssen sollten nicht rein fertigungstechnisch begründet werden, sondern immer im Zusammenhang mit der statischen Funktion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Holzkonstruktionen im Überblick</a:t>
            </a:r>
          </a:p>
        </p:txBody>
      </p:sp>
      <p:sp>
        <p:nvSpPr>
          <p:cNvPr id="3" name="Content Placeholder 2"/>
          <p:cNvSpPr>
            <a:spLocks noGrp="1"/>
          </p:cNvSpPr>
          <p:nvPr>
            <p:ph idx="1"/>
          </p:nvPr>
        </p:nvSpPr>
        <p:spPr/>
        <p:txBody>
          <a:bodyPr/>
          <a:lstStyle/>
          <a:p>
            <a:pPr>
              <a:defRPr sz="1800"/>
            </a:pPr>
            <a:r>
              <a:t>Der Dachstuhl ist die bekannteste Holzkonstruktion im Bauwesen. Sparren tragen die Dachfläche und leiten Lasten auf die darunterliegenden Wände oder Pfetten ab. Je nach Spannweite und Nutzung des Dachraums kommen verschiedene Anordnungen in Frage: vom einfachen Sparrendach bis zum Pfettendach mit zusätzlichen Tragelementen. Holzrahmenbau nutzt vorgefertigte Wand- und Deckenelemente, die auf der Baustelle zusammengefügt werden. Fachwerkkonstruktionen bestehen aus einem Holzgerüst mit aussteifenden Verbindungen und gefüllten Gefachen zwischen den Hölzern. Holzbalkendecken übertragen Lasten horizontaler Deckenebenen auf die tragenden Wände. Jede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Holzkonstruktionen im Überblick</a:t>
            </a:r>
          </a:p>
        </p:txBody>
      </p:sp>
      <p:sp>
        <p:nvSpPr>
          <p:cNvPr id="3" name="Content Placeholder 2"/>
          <p:cNvSpPr>
            <a:spLocks noGrp="1"/>
          </p:cNvSpPr>
          <p:nvPr>
            <p:ph idx="1"/>
          </p:nvPr>
        </p:nvSpPr>
        <p:spPr/>
        <p:txBody>
          <a:bodyPr/>
          <a:lstStyle/>
          <a:p>
            <a:pPr>
              <a:defRPr sz="1800"/>
            </a:pPr>
            <a:r>
              <a:t> Konstruktionsart hat spezifische Anforderungen an die Planung, die Werkplanung und die Montage.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Verbindungen und Anschlüsse</a:t>
            </a:r>
          </a:p>
        </p:txBody>
      </p:sp>
      <p:sp>
        <p:nvSpPr>
          <p:cNvPr id="3" name="Content Placeholder 2"/>
          <p:cNvSpPr>
            <a:spLocks noGrp="1"/>
          </p:cNvSpPr>
          <p:nvPr>
            <p:ph idx="1"/>
          </p:nvPr>
        </p:nvSpPr>
        <p:spPr/>
        <p:txBody>
          <a:bodyPr/>
          <a:lstStyle/>
          <a:p>
            <a:pPr>
              <a:defRPr sz="1800"/>
            </a:pPr>
            <a:r>
              <a:t>Holzbauteile werden durch konstruktive Verbindungen zu einem tragenden System zusammengefügt. Traditionell kommen Zimmermannsverbindungen wie Zapfungen und Blätter zum Einsatz, ergänzt durch moderne Verbindungsmittel wie Stabdübel, Sparrennägel oder Stahlblechformteile. Jede Verbindung muss Kräfte in der vorgesehenen Richtung übertragen können. Besonders kritisch sind Anschlüsse an Auflagern, wo Lasten konzentriert auftreten und Übergänge zu anderen Materialien stattfinden. Die Aussteifung der Gesamtkonstruktion gegen horizontale Einwirkungen wird durch aussteifende Bauteile oder Verbände erreicht. Auch die Anschlüsse an die Luftdichtheitsebe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Verbindungen und Anschlüsse</a:t>
            </a:r>
          </a:p>
        </p:txBody>
      </p:sp>
      <p:sp>
        <p:nvSpPr>
          <p:cNvPr id="3" name="Content Placeholder 2"/>
          <p:cNvSpPr>
            <a:spLocks noGrp="1"/>
          </p:cNvSpPr>
          <p:nvPr>
            <p:ph idx="1"/>
          </p:nvPr>
        </p:nvSpPr>
        <p:spPr/>
        <p:txBody>
          <a:bodyPr/>
          <a:lstStyle/>
          <a:p>
            <a:pPr>
              <a:defRPr sz="1800"/>
            </a:pPr>
            <a:r>
              <a:t>ne und an Dämmebenen sind Teil einer vollständig geplanten Ausführung.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energetische Anforderungen</a:t>
            </a:r>
          </a:p>
        </p:txBody>
      </p:sp>
      <p:sp>
        <p:nvSpPr>
          <p:cNvPr id="3" name="Content Placeholder 2"/>
          <p:cNvSpPr>
            <a:spLocks noGrp="1"/>
          </p:cNvSpPr>
          <p:nvPr>
            <p:ph idx="1"/>
          </p:nvPr>
        </p:nvSpPr>
        <p:spPr/>
        <p:txBody>
          <a:bodyPr/>
          <a:lstStyle/>
          <a:p>
            <a:pPr>
              <a:defRPr sz="1800"/>
            </a:pPr>
            <a:r>
              <a:t>Wenn eine Holzkonstruktion beheizte Räume begrenzt, gelten Anforderungen an den Wärmeschutz. Die Dämmebene kann zwischen den Sparren, unter den Sparren oder oberhalb des Tragwerks angeordnet werden. Welche Variante sinnvoll ist, hängt vom vorhandenen Aufbau, von der Dachdeckung und davon ab, wie viel Raum innen zur Verfügung steht. Bei einer Aufsparrendämmung liegt die Dämmschicht über den Tragelementen und ermöglicht eine durchgehende Dämmung ohne Unterbrechungen an den Sparren. Eine Unterdeckung oder Untersparrenklemmung verändert den inneren Aufbau. Bei jeder Variante müssen Anschlüsse an Giebelwände, Fenster und Durchdringungen luftdicht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energetische Anforderungen</a:t>
            </a:r>
          </a:p>
        </p:txBody>
      </p:sp>
      <p:sp>
        <p:nvSpPr>
          <p:cNvPr id="3" name="Content Placeholder 2"/>
          <p:cNvSpPr>
            <a:spLocks noGrp="1"/>
          </p:cNvSpPr>
          <p:nvPr>
            <p:ph idx="1"/>
          </p:nvPr>
        </p:nvSpPr>
        <p:spPr/>
        <p:txBody>
          <a:bodyPr/>
          <a:lstStyle/>
          <a:p>
            <a:pPr>
              <a:defRPr sz="1800"/>
            </a:pPr>
            <a:r>
              <a:t>ausgebildet sein.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oder Sanierung</a:t>
            </a:r>
          </a:p>
        </p:txBody>
      </p:sp>
      <p:sp>
        <p:nvSpPr>
          <p:cNvPr id="3" name="Content Placeholder 2"/>
          <p:cNvSpPr>
            <a:spLocks noGrp="1"/>
          </p:cNvSpPr>
          <p:nvPr>
            <p:ph idx="1"/>
          </p:nvPr>
        </p:nvSpPr>
        <p:spPr/>
        <p:txBody>
          <a:bodyPr/>
          <a:lstStyle/>
          <a:p>
            <a:pPr>
              <a:defRPr sz="1800"/>
            </a:pPr>
            <a:r>
              <a:t>Bei vorhandenen Holzkonstruktionen stellt sich zunächst die Frage, ob eine Sanierung oder ein Neubau sinnvoller ist. Schäden an Holztragwerken sollten vor einer Entscheidung vollständig untersucht werden, auch in Bereichen, die nicht sofort sichtbar sind. Die Ursache eines Schadens – etwa Feuchtigkeitseinwirkung – muss identifiziert und beseitigt werden, sonst tritt das Problem nach einer Reparatur erneut auf. Eine gezielte örtliche Instandsetzung kann ausreichen, wenn Schaden und Lastweiterleitung klar eingegrenzt sind. Bei umfangreicheren Eingriffen müssen neue Hölzer in Querschnitt, Holzart und Feuchtegehalt zum Bestand passen. Eine Sanier</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oder Sanierung</a:t>
            </a:r>
          </a:p>
        </p:txBody>
      </p:sp>
      <p:sp>
        <p:nvSpPr>
          <p:cNvPr id="3" name="Content Placeholder 2"/>
          <p:cNvSpPr>
            <a:spLocks noGrp="1"/>
          </p:cNvSpPr>
          <p:nvPr>
            <p:ph idx="1"/>
          </p:nvPr>
        </p:nvSpPr>
        <p:spPr/>
        <p:txBody>
          <a:bodyPr/>
          <a:lstStyle/>
          <a:p>
            <a:pPr>
              <a:defRPr sz="1800"/>
            </a:pPr>
            <a:r>
              <a:t>ung des Tragwerks unterscheidet sich bewusst von Arbeiten an der Eindeckung oder einem neuen Anstrich.</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eines Holzbauprojekts</a:t>
            </a:r>
          </a:p>
        </p:txBody>
      </p:sp>
      <p:sp>
        <p:nvSpPr>
          <p:cNvPr id="3" name="Content Placeholder 2"/>
          <p:cNvSpPr>
            <a:spLocks noGrp="1"/>
          </p:cNvSpPr>
          <p:nvPr>
            <p:ph idx="1"/>
          </p:nvPr>
        </p:nvSpPr>
        <p:spPr/>
        <p:txBody>
          <a:bodyPr/>
          <a:lstStyle/>
          <a:p>
            <a:pPr>
              <a:defRPr sz="1800"/>
            </a:pPr>
            <a:r>
              <a:t>Für eine aussagekräftige Anfrage an ein Holzbauunternehmen gehören Gebäudemaße, Dachneigung, Grundriss und ein abgestimmter statischer Nachweis zu den grundlegenden Unterlagen. Fotos und Skizzen helfen bei der ersten Einordnung, ersetzen aber nicht die vollständige Planung. Trennen Sie offen formulierte Wünsche von festgelegten Vorgaben – wenn Holzart, Dachform oder Oberfläche noch nicht feststehen, sollte dies in der Beschreibung vermerkt sein. Vergleichen Sie Angebote zunächst nach ihrem Leistungsumfang: Welche Gewerke sind enthalten, welche nicht? Gerüst, Hebetechnik und Sicherung eines geöffneten Daches gehören nicht automatisch zu jedem </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eines Holzbauprojekts</a:t>
            </a:r>
          </a:p>
        </p:txBody>
      </p:sp>
      <p:sp>
        <p:nvSpPr>
          <p:cNvPr id="3" name="Content Placeholder 2"/>
          <p:cNvSpPr>
            <a:spLocks noGrp="1"/>
          </p:cNvSpPr>
          <p:nvPr>
            <p:ph idx="1"/>
          </p:nvPr>
        </p:nvSpPr>
        <p:spPr/>
        <p:txBody>
          <a:bodyPr/>
          <a:lstStyle/>
          <a:p>
            <a:pPr>
              <a:defRPr sz="1800"/>
            </a:pPr>
            <a:r>
              <a:t>Auftrag. Dachdeckung, Abdichtung und Fensteranschlüsse sind eigenständige Gewerke, die gesondert beauftragt werden.</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Dokumente</a:t>
            </a:r>
          </a:p>
        </p:txBody>
      </p:sp>
      <p:sp>
        <p:nvSpPr>
          <p:cNvPr id="3" name="Content Placeholder 2"/>
          <p:cNvSpPr>
            <a:spLocks noGrp="1"/>
          </p:cNvSpPr>
          <p:nvPr>
            <p:ph idx="1"/>
          </p:nvPr>
        </p:nvSpPr>
        <p:spPr/>
        <p:txBody>
          <a:bodyPr/>
          <a:lstStyle/>
          <a:p>
            <a:r>
              <a:rPr sz="1800">
                <a:hlinkClick r:id="rId2"/>
              </a:rPr>
              <a:t>Zimmermann Hamburg – Zimmererarbeiten und Holzbau anfragen</a:t>
            </a:r>
          </a:p>
          <a:p>
            <a:r>
              <a:rPr sz="1800">
                <a:hlinkClick r:id="rId3"/>
              </a:rPr>
              <a:t>Holzbau im Überblick: Wann lohnt sich der Bau mit Holz und welche Möglichkeiten gibt 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